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769" r:id="rId2"/>
    <p:sldMasterId id="2147483658" r:id="rId3"/>
    <p:sldMasterId id="2147483759" r:id="rId4"/>
    <p:sldMasterId id="2147483762" r:id="rId5"/>
    <p:sldMasterId id="2147483661" r:id="rId6"/>
    <p:sldMasterId id="2147483662" r:id="rId7"/>
    <p:sldMasterId id="2147483743" r:id="rId8"/>
  </p:sldMasterIdLst>
  <p:notesMasterIdLst>
    <p:notesMasterId r:id="rId25"/>
  </p:notesMasterIdLst>
  <p:handoutMasterIdLst>
    <p:handoutMasterId r:id="rId26"/>
  </p:handoutMasterIdLst>
  <p:sldIdLst>
    <p:sldId id="328" r:id="rId9"/>
    <p:sldId id="31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1" r:id="rId22"/>
    <p:sldId id="340" r:id="rId23"/>
    <p:sldId id="360" r:id="rId2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9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825">
          <p15:clr>
            <a:srgbClr val="A4A3A4"/>
          </p15:clr>
        </p15:guide>
        <p15:guide id="4" orient="horz" pos="591">
          <p15:clr>
            <a:srgbClr val="A4A3A4"/>
          </p15:clr>
        </p15:guide>
        <p15:guide id="5" orient="horz" pos="1752">
          <p15:clr>
            <a:srgbClr val="A4A3A4"/>
          </p15:clr>
        </p15:guide>
        <p15:guide id="6" orient="horz" pos="2818">
          <p15:clr>
            <a:srgbClr val="A4A3A4"/>
          </p15:clr>
        </p15:guide>
        <p15:guide id="7" orient="horz" pos="2959">
          <p15:clr>
            <a:srgbClr val="A4A3A4"/>
          </p15:clr>
        </p15:guide>
        <p15:guide id="8" orient="horz" pos="1612">
          <p15:clr>
            <a:srgbClr val="A4A3A4"/>
          </p15:clr>
        </p15:guide>
        <p15:guide id="9" pos="141">
          <p15:clr>
            <a:srgbClr val="A4A3A4"/>
          </p15:clr>
        </p15:guide>
        <p15:guide id="10" pos="3747">
          <p15:clr>
            <a:srgbClr val="A4A3A4"/>
          </p15:clr>
        </p15:guide>
        <p15:guide id="11" pos="5620">
          <p15:clr>
            <a:srgbClr val="A4A3A4"/>
          </p15:clr>
        </p15:guide>
        <p15:guide id="12" pos="1873">
          <p15:clr>
            <a:srgbClr val="A4A3A4"/>
          </p15:clr>
        </p15:guide>
        <p15:guide id="13" pos="2014">
          <p15:clr>
            <a:srgbClr val="A4A3A4"/>
          </p15:clr>
        </p15:guide>
        <p15:guide id="14" pos="3885">
          <p15:clr>
            <a:srgbClr val="A4A3A4"/>
          </p15:clr>
        </p15:guide>
        <p15:guide id="15" pos="1338">
          <p15:clr>
            <a:srgbClr val="A4A3A4"/>
          </p15:clr>
        </p15:guide>
        <p15:guide id="16" pos="105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C2"/>
    <a:srgbClr val="0000FF"/>
    <a:srgbClr val="0033CC"/>
    <a:srgbClr val="0066CC"/>
    <a:srgbClr val="2E93C5"/>
    <a:srgbClr val="D77A1D"/>
    <a:srgbClr val="3366FF"/>
    <a:srgbClr val="003366"/>
    <a:srgbClr val="EA4A0A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41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1500" y="-114"/>
      </p:cViewPr>
      <p:guideLst>
        <p:guide orient="horz" pos="1893"/>
        <p:guide orient="horz" pos="3884"/>
        <p:guide orient="horz" pos="825"/>
        <p:guide orient="horz" pos="591"/>
        <p:guide orient="horz" pos="1752"/>
        <p:guide orient="horz" pos="2818"/>
        <p:guide orient="horz" pos="2959"/>
        <p:guide orient="horz" pos="1612"/>
        <p:guide pos="141"/>
        <p:guide pos="3747"/>
        <p:guide pos="5620"/>
        <p:guide pos="1873"/>
        <p:guide pos="2014"/>
        <p:guide pos="3885"/>
        <p:guide pos="1338"/>
        <p:guide pos="10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318" y="-108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04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5" tIns="45513" rIns="91025" bIns="45513" numCol="1" anchor="t" anchorCtr="0" compatLnSpc="1">
            <a:prstTxWarp prst="textNoShape">
              <a:avLst/>
            </a:prstTxWarp>
          </a:bodyPr>
          <a:lstStyle>
            <a:lvl1pPr defTabSz="9080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63" y="1"/>
            <a:ext cx="2972004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5" tIns="45513" rIns="91025" bIns="45513" numCol="1" anchor="t" anchorCtr="0" compatLnSpc="1">
            <a:prstTxWarp prst="textNoShape">
              <a:avLst/>
            </a:prstTxWarp>
          </a:bodyPr>
          <a:lstStyle>
            <a:lvl1pPr algn="r" defTabSz="9080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366"/>
            <a:ext cx="2972004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5" tIns="45513" rIns="91025" bIns="45513" numCol="1" anchor="b" anchorCtr="0" compatLnSpc="1">
            <a:prstTxWarp prst="textNoShape">
              <a:avLst/>
            </a:prstTxWarp>
          </a:bodyPr>
          <a:lstStyle>
            <a:lvl1pPr defTabSz="9080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3" y="9447366"/>
            <a:ext cx="2972004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5" tIns="45513" rIns="91025" bIns="45513" numCol="1" anchor="b" anchorCtr="0" compatLnSpc="1">
            <a:prstTxWarp prst="textNoShape">
              <a:avLst/>
            </a:prstTxWarp>
          </a:bodyPr>
          <a:lstStyle>
            <a:lvl1pPr algn="r" defTabSz="9080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371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04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5" tIns="48003" rIns="96005" bIns="48003" numCol="1" anchor="t" anchorCtr="0" compatLnSpc="1">
            <a:prstTxWarp prst="textNoShape">
              <a:avLst/>
            </a:prstTxWarp>
          </a:bodyPr>
          <a:lstStyle>
            <a:lvl1pPr defTabSz="960387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63" y="1"/>
            <a:ext cx="2972004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5" tIns="48003" rIns="96005" bIns="48003" numCol="1" anchor="t" anchorCtr="0" compatLnSpc="1">
            <a:prstTxWarp prst="textNoShape">
              <a:avLst/>
            </a:prstTxWarp>
          </a:bodyPr>
          <a:lstStyle>
            <a:lvl1pPr algn="r" defTabSz="960387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4538"/>
            <a:ext cx="4975225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027" y="4725998"/>
            <a:ext cx="5483946" cy="44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5" tIns="48003" rIns="96005" bIns="48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366"/>
            <a:ext cx="2972004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5" tIns="48003" rIns="96005" bIns="48003" numCol="1" anchor="b" anchorCtr="0" compatLnSpc="1">
            <a:prstTxWarp prst="textNoShape">
              <a:avLst/>
            </a:prstTxWarp>
          </a:bodyPr>
          <a:lstStyle>
            <a:lvl1pPr defTabSz="960387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3" y="9447366"/>
            <a:ext cx="2972004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5" tIns="48003" rIns="96005" bIns="48003" numCol="1" anchor="b" anchorCtr="0" compatLnSpc="1">
            <a:prstTxWarp prst="textNoShape">
              <a:avLst/>
            </a:prstTxWarp>
          </a:bodyPr>
          <a:lstStyle>
            <a:lvl1pPr algn="r" defTabSz="960387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055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3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124075" y="2917514"/>
            <a:ext cx="6797675" cy="3248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916044"/>
            <a:ext cx="8697912" cy="3249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300400"/>
            <a:ext cx="8697912" cy="386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124075" y="1216660"/>
            <a:ext cx="6797675" cy="4999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3417887" y="1216660"/>
            <a:ext cx="5503863" cy="4892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7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  <p:extLst>
      <p:ext uri="{BB962C8B-B14F-4D97-AF65-F5344CB8AC3E}">
        <p14:creationId xmlns="" xmlns:p14="http://schemas.microsoft.com/office/powerpoint/2010/main" val="387714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5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-2" y="0"/>
            <a:ext cx="1906589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5" r:id="rId2"/>
    <p:sldLayoutId id="2147483756" r:id="rId3"/>
    <p:sldLayoutId id="2147483757" r:id="rId4"/>
    <p:sldLayoutId id="2147483667" r:id="rId5"/>
    <p:sldLayoutId id="2147483779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5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00238" y="2781300"/>
            <a:ext cx="7243762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68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781300"/>
            <a:ext cx="914400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7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156460"/>
            <a:ext cx="9144000" cy="470154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1900239" y="0"/>
            <a:ext cx="7243762" cy="6857999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14843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1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197225" y="0"/>
            <a:ext cx="5946775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3837" y="1216660"/>
            <a:ext cx="2749551" cy="48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 текста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6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1898650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9144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8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gas.ru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as-smolensk.ru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8087" y="1360714"/>
            <a:ext cx="8164285" cy="4435021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/>
              <a:t>Догазификация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          Начало приема предварительных заявок о подключении домовладений, находящихся на территории газифицированных населенных пунктов.</a:t>
            </a:r>
            <a:endParaRPr lang="ru-RU" dirty="0"/>
          </a:p>
          <a:p>
            <a:pPr algn="r"/>
            <a:endParaRPr lang="ru-RU" sz="1800" b="0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9280"/>
            <a:ext cx="3042003" cy="649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76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33458" y="3022240"/>
            <a:ext cx="8926286" cy="3281303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53914" y="1177448"/>
            <a:ext cx="26644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ВОПРОС - ОТВЕТ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7968" y="3321956"/>
            <a:ext cx="5169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 smtClean="0">
                <a:solidFill>
                  <a:srgbClr val="0000FF"/>
                </a:solidFill>
              </a:rPr>
              <a:t>В </a:t>
            </a:r>
            <a:r>
              <a:rPr lang="ru-RU" sz="1600" b="1" u="sng" dirty="0">
                <a:solidFill>
                  <a:srgbClr val="0000FF"/>
                </a:solidFill>
              </a:rPr>
              <a:t>чем разница между газификацией и </a:t>
            </a:r>
            <a:r>
              <a:rPr lang="ru-RU" sz="1600" b="1" u="sng" dirty="0" err="1">
                <a:solidFill>
                  <a:srgbClr val="0000FF"/>
                </a:solidFill>
              </a:rPr>
              <a:t>догазификацией</a:t>
            </a:r>
            <a:r>
              <a:rPr lang="ru-RU" sz="1600" b="1" u="sng" dirty="0">
                <a:solidFill>
                  <a:srgbClr val="0000FF"/>
                </a:solidFill>
              </a:rPr>
              <a:t>?  </a:t>
            </a:r>
            <a:endParaRPr lang="ru-RU" sz="1600" u="sng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327" y="3729812"/>
            <a:ext cx="8806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</a:rPr>
              <a:t>          </a:t>
            </a:r>
            <a:r>
              <a:rPr lang="ru-RU" sz="1600" b="1" dirty="0" err="1" smtClean="0">
                <a:solidFill>
                  <a:schemeClr val="accent6"/>
                </a:solidFill>
              </a:rPr>
              <a:t>Догазификация</a:t>
            </a:r>
            <a:r>
              <a:rPr lang="ru-RU" sz="1600" b="1" dirty="0" smtClean="0">
                <a:solidFill>
                  <a:schemeClr val="accent6"/>
                </a:solidFill>
              </a:rPr>
              <a:t> </a:t>
            </a:r>
            <a:r>
              <a:rPr lang="ru-RU" sz="1600" b="1" dirty="0">
                <a:solidFill>
                  <a:schemeClr val="accent6"/>
                </a:solidFill>
              </a:rPr>
              <a:t>распространяется на бесплатное подключение индивидуальных жилых домов, принадлежащих на праве собственности заявителям – физическим лицам, в населенных пунктах, в которых уже проложены </a:t>
            </a:r>
            <a:r>
              <a:rPr lang="ru-RU" sz="1600" b="1" dirty="0" err="1">
                <a:solidFill>
                  <a:schemeClr val="accent6"/>
                </a:solidFill>
              </a:rPr>
              <a:t>внутрипоселковые</a:t>
            </a:r>
            <a:r>
              <a:rPr lang="ru-RU" sz="1600" b="1" dirty="0">
                <a:solidFill>
                  <a:schemeClr val="accent6"/>
                </a:solidFill>
              </a:rPr>
              <a:t> сети, и требуется, как правило, достроить газопроводы до границ земельных участков, на которых расположены такие дома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         Газификация </a:t>
            </a:r>
            <a:r>
              <a:rPr lang="ru-RU" sz="1600" b="1" dirty="0">
                <a:solidFill>
                  <a:schemeClr val="accent6"/>
                </a:solidFill>
              </a:rPr>
              <a:t>же касается, во-первых, не только граждан, но и бизнеса, которые должны платить за это, во-вторых, газификация предполагает строительство магистральных и (или) межпоселковых газопроводов, </a:t>
            </a:r>
            <a:r>
              <a:rPr lang="ru-RU" sz="1600" b="1" dirty="0" err="1">
                <a:solidFill>
                  <a:schemeClr val="accent6"/>
                </a:solidFill>
              </a:rPr>
              <a:t>внутрипоселковых</a:t>
            </a:r>
            <a:r>
              <a:rPr lang="ru-RU" sz="1600" b="1" dirty="0">
                <a:solidFill>
                  <a:schemeClr val="accent6"/>
                </a:solidFill>
              </a:rPr>
              <a:t> газопроводов, а уже потом строительство газопровода до границ земельных участков заявителей.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33458" y="1564363"/>
            <a:ext cx="8926286" cy="1219200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7968" y="1651449"/>
            <a:ext cx="5169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 smtClean="0">
                <a:solidFill>
                  <a:srgbClr val="0000FF"/>
                </a:solidFill>
              </a:rPr>
              <a:t>Что такое </a:t>
            </a:r>
            <a:r>
              <a:rPr lang="ru-RU" sz="1600" b="1" u="sng" dirty="0" err="1" smtClean="0">
                <a:solidFill>
                  <a:srgbClr val="0000FF"/>
                </a:solidFill>
              </a:rPr>
              <a:t>догазификация</a:t>
            </a:r>
            <a:r>
              <a:rPr lang="ru-RU" sz="1600" b="1" u="sng" dirty="0" smtClean="0">
                <a:solidFill>
                  <a:srgbClr val="0000FF"/>
                </a:solidFill>
              </a:rPr>
              <a:t> (социальная газификация)?  </a:t>
            </a:r>
            <a:endParaRPr lang="ru-RU" sz="1600" u="sng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699" y="2021018"/>
            <a:ext cx="8675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</a:rPr>
              <a:t>         </a:t>
            </a:r>
            <a:r>
              <a:rPr lang="ru-RU" sz="1600" b="1" dirty="0" err="1" smtClean="0">
                <a:solidFill>
                  <a:schemeClr val="accent2"/>
                </a:solidFill>
              </a:rPr>
              <a:t>Догазификация</a:t>
            </a:r>
            <a:r>
              <a:rPr lang="ru-RU" sz="1600" b="1" dirty="0" smtClean="0">
                <a:solidFill>
                  <a:schemeClr val="accent2"/>
                </a:solidFill>
              </a:rPr>
              <a:t> (Социальная газификация) </a:t>
            </a:r>
            <a:r>
              <a:rPr lang="ru-RU" sz="1600" b="1" dirty="0">
                <a:solidFill>
                  <a:schemeClr val="accent2"/>
                </a:solidFill>
              </a:rPr>
              <a:t>— подведение газа до границ </a:t>
            </a:r>
            <a:r>
              <a:rPr lang="ru-RU" sz="1600" b="1" dirty="0" err="1">
                <a:solidFill>
                  <a:schemeClr val="accent2"/>
                </a:solidFill>
              </a:rPr>
              <a:t>негазифицированных</a:t>
            </a:r>
            <a:r>
              <a:rPr lang="ru-RU" sz="1600" b="1" dirty="0">
                <a:solidFill>
                  <a:schemeClr val="accent2"/>
                </a:solidFill>
              </a:rPr>
              <a:t> домовладений в газифицированных населенных пунктах без привлечения средств потребителей.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8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153914" y="1177448"/>
            <a:ext cx="26644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ВОПРОС - ОТВЕТ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111" y="1763103"/>
            <a:ext cx="5169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00FF"/>
                </a:solidFill>
              </a:rPr>
              <a:t>Как узнать в какую программу </a:t>
            </a:r>
            <a:r>
              <a:rPr lang="ru-RU" sz="1600" b="1" u="sng" dirty="0" smtClean="0">
                <a:solidFill>
                  <a:srgbClr val="0000FF"/>
                </a:solidFill>
              </a:rPr>
              <a:t>Вы попадаете? </a:t>
            </a:r>
            <a:endParaRPr lang="ru-RU" sz="1600" u="sng" dirty="0">
              <a:solidFill>
                <a:srgbClr val="0000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33458" y="1564362"/>
            <a:ext cx="8926286" cy="4673151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327" y="2095857"/>
            <a:ext cx="85112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/>
                </a:solidFill>
              </a:rPr>
              <a:t>       В </a:t>
            </a:r>
            <a:r>
              <a:rPr lang="ru-RU" sz="1600" b="1" dirty="0">
                <a:solidFill>
                  <a:schemeClr val="accent6"/>
                </a:solidFill>
              </a:rPr>
              <a:t>случае если у Вас есть документы подтверждающие права собственности на земельный участок и на индивидуальный жилой дом, расположенный в населенном пункте, который уже газифицирован, Вы попадете в программу </a:t>
            </a:r>
            <a:r>
              <a:rPr lang="ru-RU" sz="1600" b="1" dirty="0" err="1">
                <a:solidFill>
                  <a:schemeClr val="accent6"/>
                </a:solidFill>
              </a:rPr>
              <a:t>догазификации</a:t>
            </a:r>
            <a:r>
              <a:rPr lang="ru-RU" sz="1600" b="1" dirty="0">
                <a:solidFill>
                  <a:schemeClr val="accent6"/>
                </a:solidFill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accent6"/>
                </a:solidFill>
              </a:rPr>
              <a:t>       Поэтому </a:t>
            </a:r>
            <a:r>
              <a:rPr lang="ru-RU" sz="1600" b="1" dirty="0">
                <a:solidFill>
                  <a:schemeClr val="accent6"/>
                </a:solidFill>
              </a:rPr>
              <a:t>сначала необходимо оформить право собственности на земельный участок и дом, а уже после подать заявку на </a:t>
            </a:r>
            <a:r>
              <a:rPr lang="ru-RU" sz="1600" b="1" dirty="0" err="1">
                <a:solidFill>
                  <a:schemeClr val="accent6"/>
                </a:solidFill>
              </a:rPr>
              <a:t>догазификацию</a:t>
            </a:r>
            <a:r>
              <a:rPr lang="ru-RU" sz="1600" b="1" dirty="0">
                <a:solidFill>
                  <a:schemeClr val="accent6"/>
                </a:solidFill>
              </a:rPr>
              <a:t>. </a:t>
            </a:r>
          </a:p>
          <a:p>
            <a:pPr algn="just"/>
            <a:r>
              <a:rPr lang="ru-RU" sz="1600" b="1" dirty="0" smtClean="0">
                <a:solidFill>
                  <a:schemeClr val="accent6"/>
                </a:solidFill>
              </a:rPr>
              <a:t>       Дома</a:t>
            </a:r>
            <a:r>
              <a:rPr lang="ru-RU" sz="1600" b="1" dirty="0">
                <a:solidFill>
                  <a:schemeClr val="accent6"/>
                </a:solidFill>
              </a:rPr>
              <a:t>, которые расположены в </a:t>
            </a:r>
            <a:r>
              <a:rPr lang="ru-RU" sz="1600" b="1" dirty="0" err="1">
                <a:solidFill>
                  <a:schemeClr val="accent6"/>
                </a:solidFill>
              </a:rPr>
              <a:t>негазифицированных</a:t>
            </a:r>
            <a:r>
              <a:rPr lang="ru-RU" sz="1600" b="1" dirty="0">
                <a:solidFill>
                  <a:schemeClr val="accent6"/>
                </a:solidFill>
              </a:rPr>
              <a:t> населенных пунктах, попадают в региональную программу газификации, в целях создания условий для газификации без использования средств граждан.</a:t>
            </a:r>
          </a:p>
          <a:p>
            <a:pPr algn="just"/>
            <a:r>
              <a:rPr lang="ru-RU" sz="1600" b="1" dirty="0" smtClean="0">
                <a:solidFill>
                  <a:schemeClr val="accent6"/>
                </a:solidFill>
              </a:rPr>
              <a:t>        Если </a:t>
            </a:r>
            <a:r>
              <a:rPr lang="ru-RU" sz="1600" b="1" dirty="0">
                <a:solidFill>
                  <a:schemeClr val="accent6"/>
                </a:solidFill>
              </a:rPr>
              <a:t>домовладение расположено в границах садоводческих или огороднических некоммерческих товариществ (далее – СНТ), а само СНТ расположено в границах газифицированного населенного пункта, доведение газопровода до границ таких СНТ будет бесплатно. В границах СНТ граждане самостоятельно осуществляют строительство газораспределительной сети (с привлечением газораспределительной организации или иной строительной организации). Впоследствии подключение домовладений осуществляет только газораспределительная организация, стоимость подключения будет по-прежнему регулироваться государством.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6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153914" y="1177448"/>
            <a:ext cx="26644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ВОПРОС - ОТВЕТ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33458" y="1564362"/>
            <a:ext cx="8926286" cy="4771123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2144" y="1659155"/>
            <a:ext cx="86759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FF"/>
                </a:solidFill>
              </a:rPr>
              <a:t>          </a:t>
            </a:r>
            <a:r>
              <a:rPr lang="ru-RU" sz="1600" b="1" u="sng" dirty="0" smtClean="0">
                <a:solidFill>
                  <a:srgbClr val="0000FF"/>
                </a:solidFill>
              </a:rPr>
              <a:t>Сколько </a:t>
            </a:r>
            <a:r>
              <a:rPr lang="ru-RU" sz="1600" b="1" u="sng" dirty="0">
                <a:solidFill>
                  <a:srgbClr val="0000FF"/>
                </a:solidFill>
              </a:rPr>
              <a:t>стоит «бесплатная газификация?»</a:t>
            </a:r>
          </a:p>
          <a:p>
            <a:pPr algn="just"/>
            <a:r>
              <a:rPr lang="ru-RU" sz="1600" dirty="0">
                <a:solidFill>
                  <a:schemeClr val="accent6"/>
                </a:solidFill>
              </a:rPr>
              <a:t> </a:t>
            </a:r>
            <a:endParaRPr lang="ru-RU" sz="1600" dirty="0" smtClean="0">
              <a:solidFill>
                <a:schemeClr val="accent6"/>
              </a:solidFill>
            </a:endParaRPr>
          </a:p>
          <a:p>
            <a:pPr algn="just"/>
            <a:r>
              <a:rPr lang="ru-RU" sz="1600" b="1" dirty="0">
                <a:solidFill>
                  <a:schemeClr val="accent6"/>
                </a:solidFill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</a:rPr>
              <a:t>        Сколько </a:t>
            </a:r>
            <a:r>
              <a:rPr lang="ru-RU" sz="1600" b="1" dirty="0">
                <a:solidFill>
                  <a:schemeClr val="accent6"/>
                </a:solidFill>
              </a:rPr>
              <a:t>стоит подключение до (границы земельного участка)? </a:t>
            </a:r>
          </a:p>
          <a:p>
            <a:pPr algn="just"/>
            <a:r>
              <a:rPr lang="ru-RU" sz="1600" dirty="0">
                <a:solidFill>
                  <a:schemeClr val="accent6"/>
                </a:solidFill>
              </a:rPr>
              <a:t>В случае, если Вы физическое лицо, имеющее на праве собственности или ином законном основании индивидуальный жилой дом в границах газифицированного населенного пункта и намеревающиеся использовать газ для удовлетворения личных, семейных, домашних и иных нужд, не связанных с осуществлением предпринимательской (профессиональной) деятельности</a:t>
            </a:r>
            <a:r>
              <a:rPr lang="ru-RU" sz="1600" dirty="0" smtClean="0">
                <a:solidFill>
                  <a:schemeClr val="accent6"/>
                </a:solidFill>
              </a:rPr>
              <a:t>, </a:t>
            </a:r>
            <a:r>
              <a:rPr lang="ru-RU" sz="1600" dirty="0">
                <a:solidFill>
                  <a:schemeClr val="accent6"/>
                </a:solidFill>
              </a:rPr>
              <a:t>то «до забора» газ подведут </a:t>
            </a:r>
            <a:r>
              <a:rPr lang="ru-RU" sz="1600" dirty="0" smtClean="0">
                <a:solidFill>
                  <a:schemeClr val="accent6"/>
                </a:solidFill>
              </a:rPr>
              <a:t>бесплатно.</a:t>
            </a:r>
            <a:endParaRPr lang="ru-RU" sz="1600" dirty="0">
              <a:solidFill>
                <a:schemeClr val="accent6"/>
              </a:solidFill>
            </a:endParaRPr>
          </a:p>
          <a:p>
            <a:pPr lvl="1" algn="just"/>
            <a:r>
              <a:rPr lang="ru-RU" sz="1600" b="1" dirty="0">
                <a:solidFill>
                  <a:schemeClr val="accent6"/>
                </a:solidFill>
              </a:rPr>
              <a:t>Сколько стоит провести газ внутри участка? </a:t>
            </a:r>
          </a:p>
          <a:p>
            <a:pPr algn="just"/>
            <a:r>
              <a:rPr lang="ru-RU" sz="1600" dirty="0">
                <a:solidFill>
                  <a:schemeClr val="accent6"/>
                </a:solidFill>
              </a:rPr>
              <a:t>Это зависит от объема работ по строительству газопровода внутри земельного участка, от способа прокладки газопровода. </a:t>
            </a:r>
            <a:r>
              <a:rPr lang="ru-RU" sz="1600" dirty="0" smtClean="0">
                <a:solidFill>
                  <a:schemeClr val="accent6"/>
                </a:solidFill>
              </a:rPr>
              <a:t>Если </a:t>
            </a:r>
            <a:r>
              <a:rPr lang="ru-RU" sz="1600" dirty="0">
                <a:solidFill>
                  <a:schemeClr val="accent6"/>
                </a:solidFill>
              </a:rPr>
              <a:t>Вы приняли решение по газификации в пределах границ земельного участка </a:t>
            </a:r>
            <a:r>
              <a:rPr lang="ru-RU" sz="1600" dirty="0" smtClean="0">
                <a:solidFill>
                  <a:schemeClr val="accent6"/>
                </a:solidFill>
              </a:rPr>
              <a:t>силами, то можете обратиться к газораспределительной организации или воспользоваться услугами сторонней организацией, по договору оказания услуг.</a:t>
            </a:r>
            <a:endParaRPr lang="ru-RU" sz="1600" dirty="0">
              <a:solidFill>
                <a:schemeClr val="accent6"/>
              </a:solidFill>
            </a:endParaRPr>
          </a:p>
          <a:p>
            <a:pPr lvl="1" algn="just"/>
            <a:r>
              <a:rPr lang="ru-RU" sz="1600" b="1" dirty="0" smtClean="0">
                <a:solidFill>
                  <a:schemeClr val="accent6"/>
                </a:solidFill>
              </a:rPr>
              <a:t>Сколько стоит </a:t>
            </a:r>
            <a:r>
              <a:rPr lang="ru-RU" sz="1600" b="1" dirty="0">
                <a:solidFill>
                  <a:schemeClr val="accent6"/>
                </a:solidFill>
              </a:rPr>
              <a:t>внутридомовое газовое оборудование? </a:t>
            </a:r>
          </a:p>
          <a:p>
            <a:pPr algn="just"/>
            <a:r>
              <a:rPr lang="ru-RU" sz="1600" dirty="0">
                <a:solidFill>
                  <a:schemeClr val="accent6"/>
                </a:solidFill>
              </a:rPr>
              <a:t>Стоимость внутридомового газового оборудования (плита, котел, водонагреватель и т.д.) и стоимость его монтажа зависит от мощности, марки производителя оборудования, а также от пожеланий заявителя и приобретается дополнительно. Газораспределительные организации помогут </a:t>
            </a:r>
            <a:r>
              <a:rPr lang="ru-RU" sz="1600" dirty="0" smtClean="0">
                <a:solidFill>
                  <a:schemeClr val="accent6"/>
                </a:solidFill>
              </a:rPr>
              <a:t>подобрать </a:t>
            </a:r>
            <a:r>
              <a:rPr lang="ru-RU" sz="1600" dirty="0">
                <a:solidFill>
                  <a:schemeClr val="accent6"/>
                </a:solidFill>
              </a:rPr>
              <a:t>оборудование.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7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153914" y="1177448"/>
            <a:ext cx="26644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ВОПРОС - ОТВЕТ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33458" y="1472030"/>
            <a:ext cx="8926286" cy="2046521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1594947"/>
            <a:ext cx="840377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</a:t>
            </a:r>
            <a:r>
              <a:rPr lang="ru-RU" b="1" u="sng" dirty="0" smtClean="0">
                <a:solidFill>
                  <a:srgbClr val="0000FF"/>
                </a:solidFill>
              </a:rPr>
              <a:t> </a:t>
            </a:r>
            <a:r>
              <a:rPr lang="ru-RU" sz="1600" b="1" u="sng" dirty="0" smtClean="0">
                <a:solidFill>
                  <a:srgbClr val="0000FF"/>
                </a:solidFill>
              </a:rPr>
              <a:t>Что </a:t>
            </a:r>
            <a:r>
              <a:rPr lang="ru-RU" sz="1600" b="1" u="sng" dirty="0">
                <a:solidFill>
                  <a:srgbClr val="0000FF"/>
                </a:solidFill>
              </a:rPr>
              <a:t>мне нужно сделать чтобы получить газ</a:t>
            </a:r>
            <a:r>
              <a:rPr lang="ru-RU" sz="1600" b="1" u="sng" dirty="0" smtClean="0">
                <a:solidFill>
                  <a:srgbClr val="0000FF"/>
                </a:solidFill>
              </a:rPr>
              <a:t>?</a:t>
            </a:r>
          </a:p>
          <a:p>
            <a:pPr lvl="0"/>
            <a:endParaRPr lang="ru-RU" sz="1600" u="sng" dirty="0">
              <a:solidFill>
                <a:srgbClr val="0000FF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6"/>
                </a:solidFill>
              </a:rPr>
              <a:t>           В </a:t>
            </a:r>
            <a:r>
              <a:rPr lang="ru-RU" sz="1600" b="1" dirty="0">
                <a:solidFill>
                  <a:schemeClr val="accent6"/>
                </a:solidFill>
              </a:rPr>
              <a:t>первую очередь необходимо подать заявку, для этого можно воспользоваться сайтом газораспределительной организации или прийти в один из центров (офисов) газораспределительной организации, </a:t>
            </a:r>
            <a:r>
              <a:rPr lang="ru-RU" sz="1600" b="1" dirty="0" smtClean="0">
                <a:solidFill>
                  <a:schemeClr val="accent6"/>
                </a:solidFill>
              </a:rPr>
              <a:t>с августа-сентября </a:t>
            </a:r>
            <a:r>
              <a:rPr lang="ru-RU" sz="1600" b="1" dirty="0">
                <a:solidFill>
                  <a:schemeClr val="accent6"/>
                </a:solidFill>
              </a:rPr>
              <a:t>текущего года будет доступна возможность подать заявление через портал </a:t>
            </a:r>
            <a:r>
              <a:rPr lang="ru-RU" sz="1600" b="1" dirty="0" err="1">
                <a:solidFill>
                  <a:schemeClr val="accent6"/>
                </a:solidFill>
              </a:rPr>
              <a:t>Госуслуг</a:t>
            </a:r>
            <a:r>
              <a:rPr lang="ru-RU" sz="1600" b="1" dirty="0">
                <a:solidFill>
                  <a:schemeClr val="accent6"/>
                </a:solidFill>
              </a:rPr>
              <a:t>, МФЦ, или с помощью единого портала единого оператора газификации СОЦГАЗ.РФ.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5993" y="3709389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FF"/>
                </a:solidFill>
              </a:rPr>
              <a:t>          </a:t>
            </a:r>
            <a:r>
              <a:rPr lang="ru-RU" sz="1600" b="1" u="sng" dirty="0" smtClean="0">
                <a:solidFill>
                  <a:srgbClr val="0000FF"/>
                </a:solidFill>
              </a:rPr>
              <a:t>Как </a:t>
            </a:r>
            <a:r>
              <a:rPr lang="ru-RU" sz="1600" b="1" u="sng" dirty="0">
                <a:solidFill>
                  <a:srgbClr val="0000FF"/>
                </a:solidFill>
              </a:rPr>
              <a:t>избежать обмана при подключении?  </a:t>
            </a:r>
            <a:endParaRPr lang="ru-RU" sz="1600" b="1" u="sng" dirty="0" smtClean="0">
              <a:solidFill>
                <a:srgbClr val="0000FF"/>
              </a:solidFill>
            </a:endParaRPr>
          </a:p>
          <a:p>
            <a:pPr lvl="0"/>
            <a:endParaRPr lang="ru-RU" sz="1600" b="1" dirty="0">
              <a:solidFill>
                <a:srgbClr val="0000FF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6"/>
                </a:solidFill>
              </a:rPr>
              <a:t>          На </a:t>
            </a:r>
            <a:r>
              <a:rPr lang="ru-RU" sz="1600" b="1" dirty="0">
                <a:solidFill>
                  <a:schemeClr val="accent6"/>
                </a:solidFill>
              </a:rPr>
              <a:t>сегодняшний день подключение (технологическое присоединение) осуществляют только газораспределительные организации, деятельность которых регулируется государством. 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25250" y="3709390"/>
            <a:ext cx="8926286" cy="1401650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441" y="5263440"/>
            <a:ext cx="7379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FF"/>
                </a:solidFill>
              </a:rPr>
              <a:t>        </a:t>
            </a:r>
            <a:r>
              <a:rPr lang="ru-RU" sz="1600" b="1" u="sng" dirty="0" smtClean="0">
                <a:solidFill>
                  <a:srgbClr val="0000FF"/>
                </a:solidFill>
              </a:rPr>
              <a:t>Вырастет </a:t>
            </a:r>
            <a:r>
              <a:rPr lang="ru-RU" sz="1600" b="1" u="sng" dirty="0">
                <a:solidFill>
                  <a:srgbClr val="0000FF"/>
                </a:solidFill>
              </a:rPr>
              <a:t>ли тариф? </a:t>
            </a:r>
            <a:endParaRPr lang="ru-RU" sz="1600" b="1" u="sng" dirty="0" smtClean="0">
              <a:solidFill>
                <a:srgbClr val="0000FF"/>
              </a:solidFill>
            </a:endParaRPr>
          </a:p>
          <a:p>
            <a:pPr lvl="0"/>
            <a:endParaRPr lang="ru-RU" sz="1600" u="sng" dirty="0">
              <a:solidFill>
                <a:srgbClr val="0000FF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6"/>
                </a:solidFill>
              </a:rPr>
              <a:t>        Рост </a:t>
            </a:r>
            <a:r>
              <a:rPr lang="ru-RU" sz="1600" b="1" dirty="0">
                <a:solidFill>
                  <a:schemeClr val="accent6"/>
                </a:solidFill>
              </a:rPr>
              <a:t>тарифов проходит только в соответствие с инфляцией, дополнительного увеличения, в связи с подключением, для граждан не будет.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9743" y="5263440"/>
            <a:ext cx="8926286" cy="1077218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4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153914" y="1177448"/>
            <a:ext cx="26644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ВОПРОС - ОТВЕТ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33458" y="1531391"/>
            <a:ext cx="8926286" cy="4547770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971" y="1752473"/>
            <a:ext cx="84037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FF"/>
                </a:solidFill>
              </a:rPr>
              <a:t>          </a:t>
            </a:r>
            <a:r>
              <a:rPr lang="ru-RU" sz="1600" b="1" u="sng" dirty="0" smtClean="0">
                <a:solidFill>
                  <a:srgbClr val="0000FF"/>
                </a:solidFill>
              </a:rPr>
              <a:t>Как </a:t>
            </a:r>
            <a:r>
              <a:rPr lang="ru-RU" sz="1600" b="1" u="sng" dirty="0">
                <a:solidFill>
                  <a:srgbClr val="0000FF"/>
                </a:solidFill>
              </a:rPr>
              <a:t>подать заявку на </a:t>
            </a:r>
            <a:r>
              <a:rPr lang="ru-RU" sz="1600" b="1" u="sng" dirty="0" err="1">
                <a:solidFill>
                  <a:srgbClr val="0000FF"/>
                </a:solidFill>
              </a:rPr>
              <a:t>догазификацию</a:t>
            </a:r>
            <a:r>
              <a:rPr lang="ru-RU" sz="1600" b="1" u="sng" dirty="0">
                <a:solidFill>
                  <a:srgbClr val="0000FF"/>
                </a:solidFill>
              </a:rPr>
              <a:t>?</a:t>
            </a:r>
            <a:endParaRPr lang="ru-RU" sz="1600" u="sng" dirty="0">
              <a:solidFill>
                <a:srgbClr val="0000FF"/>
              </a:solidFill>
            </a:endParaRPr>
          </a:p>
          <a:p>
            <a:r>
              <a:rPr lang="ru-RU" sz="1600" dirty="0">
                <a:solidFill>
                  <a:schemeClr val="accent6"/>
                </a:solidFill>
              </a:rPr>
              <a:t> </a:t>
            </a:r>
          </a:p>
          <a:p>
            <a:pPr lvl="1"/>
            <a:r>
              <a:rPr lang="ru-RU" sz="1600" b="1" dirty="0">
                <a:solidFill>
                  <a:schemeClr val="accent6"/>
                </a:solidFill>
              </a:rPr>
              <a:t>Куда обращаться?</a:t>
            </a:r>
            <a:endParaRPr lang="ru-RU" sz="1600" dirty="0">
              <a:solidFill>
                <a:schemeClr val="accent6"/>
              </a:solidFill>
            </a:endParaRPr>
          </a:p>
          <a:p>
            <a:r>
              <a:rPr lang="ru-RU" sz="1600" dirty="0">
                <a:solidFill>
                  <a:schemeClr val="accent6"/>
                </a:solidFill>
              </a:rPr>
              <a:t>Вы можете обратиться на сайт газораспределительной организации или прийти в один из центров (офисов) газораспределительной организации, также с августа-сентября текущего года будет доступна возможность подать заявку на бесплатную газификацию через порталы </a:t>
            </a:r>
            <a:r>
              <a:rPr lang="ru-RU" sz="1600" dirty="0" err="1">
                <a:solidFill>
                  <a:schemeClr val="accent6"/>
                </a:solidFill>
              </a:rPr>
              <a:t>Госуслуг</a:t>
            </a:r>
            <a:r>
              <a:rPr lang="ru-RU" sz="1600" dirty="0">
                <a:solidFill>
                  <a:schemeClr val="accent6"/>
                </a:solidFill>
              </a:rPr>
              <a:t>, МФЦ, или единого оператора газификации – </a:t>
            </a:r>
            <a:r>
              <a:rPr lang="ru-RU" sz="1600" dirty="0">
                <a:solidFill>
                  <a:schemeClr val="accent6"/>
                </a:solidFill>
                <a:hlinkClick r:id="rId2"/>
              </a:rPr>
              <a:t>СОЦГАЗ.РФ</a:t>
            </a:r>
            <a:r>
              <a:rPr lang="ru-RU" sz="1600" dirty="0">
                <a:solidFill>
                  <a:schemeClr val="accent6"/>
                </a:solidFill>
              </a:rPr>
              <a:t>.</a:t>
            </a:r>
          </a:p>
          <a:p>
            <a:pPr lvl="1"/>
            <a:r>
              <a:rPr lang="ru-RU" sz="1600" b="1" dirty="0">
                <a:solidFill>
                  <a:schemeClr val="accent6"/>
                </a:solidFill>
              </a:rPr>
              <a:t>Какие документы нужны?</a:t>
            </a:r>
            <a:endParaRPr lang="ru-RU" sz="1600" dirty="0">
              <a:solidFill>
                <a:schemeClr val="accent6"/>
              </a:solidFill>
            </a:endParaRPr>
          </a:p>
          <a:p>
            <a:r>
              <a:rPr lang="ru-RU" sz="1600" dirty="0">
                <a:solidFill>
                  <a:schemeClr val="accent6"/>
                </a:solidFill>
              </a:rPr>
              <a:t>Правоустанавливающие документы на земельный участок и индивидуальный жилой дом, ситуационный план, паспорт, СНИЛС и контактные данные. На сайтах или офисах газораспределительных организаций Вам будет доступна типовая форма заявки, с описью необходимых документов. </a:t>
            </a:r>
          </a:p>
          <a:p>
            <a:pPr lvl="1"/>
            <a:r>
              <a:rPr lang="ru-RU" sz="1600" b="1" dirty="0">
                <a:solidFill>
                  <a:schemeClr val="accent6"/>
                </a:solidFill>
              </a:rPr>
              <a:t>Какие критерии для соответствия </a:t>
            </a:r>
            <a:r>
              <a:rPr lang="ru-RU" sz="1600" b="1" dirty="0" err="1">
                <a:solidFill>
                  <a:schemeClr val="accent6"/>
                </a:solidFill>
              </a:rPr>
              <a:t>догазификации</a:t>
            </a:r>
            <a:r>
              <a:rPr lang="ru-RU" sz="1600" b="1" dirty="0">
                <a:solidFill>
                  <a:schemeClr val="accent6"/>
                </a:solidFill>
              </a:rPr>
              <a:t>? </a:t>
            </a:r>
            <a:endParaRPr lang="ru-RU" sz="1600" dirty="0">
              <a:solidFill>
                <a:schemeClr val="accent6"/>
              </a:solidFill>
            </a:endParaRPr>
          </a:p>
          <a:p>
            <a:r>
              <a:rPr lang="ru-RU" sz="1600" dirty="0">
                <a:solidFill>
                  <a:schemeClr val="accent6"/>
                </a:solidFill>
              </a:rPr>
              <a:t>В случае если ваш индивидуальный жилой дом и земельный участок зарегистрированы в установленном порядке, и дом расположен в населенном пункте, который уже газифицирован, Вы попадете в программу ускоренной социальной газификации (</a:t>
            </a:r>
            <a:r>
              <a:rPr lang="ru-RU" sz="1600" dirty="0" err="1">
                <a:solidFill>
                  <a:schemeClr val="accent6"/>
                </a:solidFill>
              </a:rPr>
              <a:t>догазификации</a:t>
            </a:r>
            <a:r>
              <a:rPr lang="ru-RU" sz="1600" dirty="0">
                <a:solidFill>
                  <a:schemeClr val="accent6"/>
                </a:solidFill>
              </a:rPr>
              <a:t>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13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2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153914" y="1177448"/>
            <a:ext cx="26644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ВОПРОС - ОТВЕТ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33458" y="1472030"/>
            <a:ext cx="8926286" cy="2121464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315" y="1531391"/>
            <a:ext cx="8294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FF"/>
                </a:solidFill>
              </a:rPr>
              <a:t>           </a:t>
            </a:r>
            <a:r>
              <a:rPr lang="ru-RU" sz="1600" b="1" u="sng" dirty="0" smtClean="0">
                <a:solidFill>
                  <a:srgbClr val="0000FF"/>
                </a:solidFill>
              </a:rPr>
              <a:t>Я </a:t>
            </a:r>
            <a:r>
              <a:rPr lang="ru-RU" sz="1600" b="1" u="sng" dirty="0">
                <a:solidFill>
                  <a:srgbClr val="0000FF"/>
                </a:solidFill>
              </a:rPr>
              <a:t>подал заявку – когда мне проведут газ? </a:t>
            </a:r>
            <a:endParaRPr lang="ru-RU" sz="1600" b="1" u="sng" dirty="0" smtClean="0">
              <a:solidFill>
                <a:srgbClr val="0000FF"/>
              </a:solidFill>
            </a:endParaRPr>
          </a:p>
          <a:p>
            <a:pPr lvl="0"/>
            <a:endParaRPr lang="ru-RU" sz="1600" dirty="0">
              <a:solidFill>
                <a:schemeClr val="accent6"/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6"/>
                </a:solidFill>
              </a:rPr>
              <a:t>           </a:t>
            </a:r>
            <a:r>
              <a:rPr lang="ru-RU" sz="1600" b="1" dirty="0" smtClean="0">
                <a:solidFill>
                  <a:schemeClr val="accent6"/>
                </a:solidFill>
              </a:rPr>
              <a:t>В </a:t>
            </a:r>
            <a:r>
              <a:rPr lang="ru-RU" sz="1600" b="1" dirty="0">
                <a:solidFill>
                  <a:schemeClr val="accent6"/>
                </a:solidFill>
              </a:rPr>
              <a:t>договоре будут указаны предельные сроки осуществления подключения, в зависимости от протяженности газопровода, который требуется построить газораспределительной организации до границы Вашего земельного </a:t>
            </a:r>
            <a:r>
              <a:rPr lang="ru-RU" sz="1600" b="1" dirty="0" smtClean="0">
                <a:solidFill>
                  <a:schemeClr val="accent6"/>
                </a:solidFill>
              </a:rPr>
              <a:t>участка (</a:t>
            </a:r>
            <a:r>
              <a:rPr lang="ru-RU" sz="1600" b="1" dirty="0" err="1" smtClean="0">
                <a:solidFill>
                  <a:schemeClr val="accent6"/>
                </a:solidFill>
              </a:rPr>
              <a:t>ответственнсть</a:t>
            </a:r>
            <a:r>
              <a:rPr lang="ru-RU" sz="1600" b="1" dirty="0" smtClean="0">
                <a:solidFill>
                  <a:schemeClr val="accent6"/>
                </a:solidFill>
              </a:rPr>
              <a:t> ГРО). </a:t>
            </a:r>
            <a:r>
              <a:rPr lang="ru-RU" sz="1600" b="1" dirty="0">
                <a:solidFill>
                  <a:schemeClr val="accent6"/>
                </a:solidFill>
              </a:rPr>
              <a:t>Срок  подключения также учитывает время, требующееся для выполнения мероприятий в границах Вашего земельного участка, а именно: прокладку сети </a:t>
            </a:r>
            <a:r>
              <a:rPr lang="ru-RU" sz="1600" b="1" dirty="0" err="1">
                <a:solidFill>
                  <a:schemeClr val="accent6"/>
                </a:solidFill>
              </a:rPr>
              <a:t>газопотребления</a:t>
            </a:r>
            <a:r>
              <a:rPr lang="ru-RU" sz="1600" b="1" dirty="0">
                <a:solidFill>
                  <a:schemeClr val="accent6"/>
                </a:solidFill>
              </a:rPr>
              <a:t>, внутреннего газопровода по дому, монтаж газоиспользующего </a:t>
            </a:r>
            <a:r>
              <a:rPr lang="ru-RU" sz="1600" b="1" dirty="0" smtClean="0">
                <a:solidFill>
                  <a:schemeClr val="accent6"/>
                </a:solidFill>
              </a:rPr>
              <a:t>оборудования (</a:t>
            </a:r>
            <a:r>
              <a:rPr lang="ru-RU" sz="1600" b="1" smtClean="0">
                <a:solidFill>
                  <a:schemeClr val="accent6"/>
                </a:solidFill>
              </a:rPr>
              <a:t>ответственность заявителя). 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142" y="3898685"/>
            <a:ext cx="86134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FF"/>
                </a:solidFill>
              </a:rPr>
              <a:t>           </a:t>
            </a:r>
            <a:r>
              <a:rPr lang="ru-RU" sz="1600" b="1" u="sng" dirty="0" smtClean="0">
                <a:solidFill>
                  <a:srgbClr val="0000FF"/>
                </a:solidFill>
              </a:rPr>
              <a:t>Могут </a:t>
            </a:r>
            <a:r>
              <a:rPr lang="ru-RU" sz="1600" b="1" u="sng" dirty="0">
                <a:solidFill>
                  <a:srgbClr val="0000FF"/>
                </a:solidFill>
              </a:rPr>
              <a:t>ли мне отказать после того как я подал заявку? </a:t>
            </a:r>
            <a:endParaRPr lang="ru-RU" sz="1600" u="sng" dirty="0">
              <a:solidFill>
                <a:srgbClr val="0000FF"/>
              </a:solidFill>
            </a:endParaRPr>
          </a:p>
          <a:p>
            <a:pPr algn="just"/>
            <a:endParaRPr lang="ru-RU" sz="1600" dirty="0" smtClean="0">
              <a:solidFill>
                <a:schemeClr val="accent6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6"/>
                </a:solidFill>
              </a:rPr>
              <a:t>           Могут</a:t>
            </a:r>
            <a:r>
              <a:rPr lang="ru-RU" sz="1600" b="1" dirty="0">
                <a:solidFill>
                  <a:schemeClr val="accent6"/>
                </a:solidFill>
              </a:rPr>
              <a:t>, если Вы представите не полный комплект документов или данные будут заполнены </a:t>
            </a:r>
            <a:r>
              <a:rPr lang="ru-RU" sz="1600" b="1" dirty="0" smtClean="0">
                <a:solidFill>
                  <a:schemeClr val="accent6"/>
                </a:solidFill>
              </a:rPr>
              <a:t>некорректно.</a:t>
            </a:r>
          </a:p>
          <a:p>
            <a:pPr algn="just"/>
            <a:r>
              <a:rPr lang="ru-RU" sz="1600" b="1" dirty="0" smtClean="0">
                <a:solidFill>
                  <a:schemeClr val="accent6"/>
                </a:solidFill>
              </a:rPr>
              <a:t>          Также</a:t>
            </a:r>
            <a:r>
              <a:rPr lang="ru-RU" sz="1600" b="1" dirty="0">
                <a:solidFill>
                  <a:schemeClr val="accent6"/>
                </a:solidFill>
              </a:rPr>
              <a:t>, если параметры подключения Вашего индивидуального жилого дома не будут соответствовать критериям, а именно дом не зарегистрирован или расположен в </a:t>
            </a:r>
            <a:r>
              <a:rPr lang="ru-RU" sz="1600" b="1" dirty="0" err="1">
                <a:solidFill>
                  <a:schemeClr val="accent6"/>
                </a:solidFill>
              </a:rPr>
              <a:t>негазифицированном</a:t>
            </a:r>
            <a:r>
              <a:rPr lang="ru-RU" sz="1600" b="1" dirty="0">
                <a:solidFill>
                  <a:schemeClr val="accent6"/>
                </a:solidFill>
              </a:rPr>
              <a:t> населенном пункте. 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17714" y="3745894"/>
            <a:ext cx="8926286" cy="2121464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1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8087" y="1360714"/>
            <a:ext cx="8164285" cy="4435021"/>
          </a:xfrm>
        </p:spPr>
        <p:txBody>
          <a:bodyPr/>
          <a:lstStyle/>
          <a:p>
            <a:r>
              <a:rPr lang="ru-RU" dirty="0" smtClean="0"/>
              <a:t>         Спасибо за внимание!</a:t>
            </a:r>
            <a:endParaRPr lang="ru-RU" dirty="0"/>
          </a:p>
          <a:p>
            <a:pPr algn="r"/>
            <a:endParaRPr lang="ru-RU" sz="1800" b="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034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350"/>
            <a:ext cx="9144000" cy="5329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0" y="1164771"/>
            <a:ext cx="3971925" cy="847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9484" y="5235513"/>
            <a:ext cx="88065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accent2"/>
                </a:solidFill>
              </a:rPr>
              <a:t>Догазификация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— подведение газа до границ </a:t>
            </a:r>
            <a:r>
              <a:rPr lang="ru-RU" b="1" dirty="0" err="1">
                <a:solidFill>
                  <a:schemeClr val="accent2"/>
                </a:solidFill>
              </a:rPr>
              <a:t>негазифицированных</a:t>
            </a:r>
            <a:r>
              <a:rPr lang="ru-RU" b="1" dirty="0">
                <a:solidFill>
                  <a:schemeClr val="accent2"/>
                </a:solidFill>
              </a:rPr>
              <a:t> домовладений в газифицированных населенных пунктах без привлечения средств потребителей. Согласно Поручению </a:t>
            </a:r>
            <a:r>
              <a:rPr lang="ru-RU" b="1" dirty="0" smtClean="0">
                <a:solidFill>
                  <a:schemeClr val="accent2"/>
                </a:solidFill>
              </a:rPr>
              <a:t>Президента РФ, </a:t>
            </a:r>
            <a:r>
              <a:rPr lang="ru-RU" b="1" dirty="0">
                <a:solidFill>
                  <a:schemeClr val="accent2"/>
                </a:solidFill>
              </a:rPr>
              <a:t>она должна быть обеспечена до 2023 года в газифицированных населенных </a:t>
            </a:r>
            <a:r>
              <a:rPr lang="ru-RU" b="1" dirty="0" smtClean="0">
                <a:solidFill>
                  <a:schemeClr val="accent2"/>
                </a:solidFill>
              </a:rPr>
              <a:t>пунктах.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8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4283" y="1841590"/>
            <a:ext cx="25472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Схема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социальной газификации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7143"/>
            <a:ext cx="3448272" cy="2009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8" y="4668616"/>
            <a:ext cx="2916009" cy="622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72" y="1970313"/>
            <a:ext cx="5597757" cy="326405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3448272" y="1183951"/>
            <a:ext cx="5597757" cy="5105400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7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4283" y="1841590"/>
            <a:ext cx="25472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Основные критерии 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социальной газификации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2459" y="1433250"/>
            <a:ext cx="45257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1. Домовладение расположено в газифицированном населенном пункте. </a:t>
            </a:r>
            <a:r>
              <a:rPr lang="ru-RU" sz="1400" b="1" dirty="0" smtClean="0">
                <a:solidFill>
                  <a:schemeClr val="accent2"/>
                </a:solidFill>
              </a:rPr>
              <a:t>(Газифицированный населенный пункт – населенный пункт в котором по улицам проложены </a:t>
            </a:r>
            <a:r>
              <a:rPr lang="ru-RU" sz="1400" b="1" dirty="0" err="1" smtClean="0">
                <a:solidFill>
                  <a:schemeClr val="accent2"/>
                </a:solidFill>
              </a:rPr>
              <a:t>внутрипоселковые</a:t>
            </a:r>
            <a:r>
              <a:rPr lang="ru-RU" sz="1400" b="1" dirty="0" smtClean="0">
                <a:solidFill>
                  <a:schemeClr val="accent2"/>
                </a:solidFill>
              </a:rPr>
              <a:t> сети)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2458" y="2838269"/>
            <a:ext cx="452574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2. Имеются документы подтверждающие право собственности на участок и жилой дом </a:t>
            </a:r>
            <a:r>
              <a:rPr lang="ru-RU" sz="1400" b="1" dirty="0" smtClean="0">
                <a:solidFill>
                  <a:schemeClr val="accent2"/>
                </a:solidFill>
              </a:rPr>
              <a:t>(Свидетельства о праве собственности на участок и объект капитального строения)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2457" y="3999349"/>
            <a:ext cx="45257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3. Домовладение предназначено только для проживания.</a:t>
            </a:r>
          </a:p>
          <a:p>
            <a:pPr algn="just"/>
            <a:r>
              <a:rPr lang="ru-RU" sz="1400" b="1" dirty="0" smtClean="0">
                <a:solidFill>
                  <a:schemeClr val="accent2"/>
                </a:solidFill>
              </a:rPr>
              <a:t>(Не для ведения предпринимательской или профессиональной деятельности)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7143"/>
            <a:ext cx="3448272" cy="200981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581401" y="1183951"/>
            <a:ext cx="5301342" cy="5105400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32459" y="5164120"/>
            <a:ext cx="444954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4. Подана заявка на заключение договора о технологическом присоединении</a:t>
            </a:r>
          </a:p>
          <a:p>
            <a:pPr algn="just"/>
            <a:r>
              <a:rPr lang="ru-RU" sz="1400" b="1" dirty="0" smtClean="0">
                <a:solidFill>
                  <a:schemeClr val="accent2"/>
                </a:solidFill>
              </a:rPr>
              <a:t>(Газификация без привлечения средств граждан возможна 1 раз в три года для одного абонента)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8" y="4668616"/>
            <a:ext cx="2916009" cy="6223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8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41590"/>
            <a:ext cx="34482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Сроки 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технологического присоединения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2459" y="1335994"/>
            <a:ext cx="4525741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            Сроки подключения домовладений, удовлетворяющих критериям </a:t>
            </a:r>
            <a:r>
              <a:rPr lang="ru-RU" b="1" dirty="0" err="1" smtClean="0">
                <a:solidFill>
                  <a:schemeClr val="accent2"/>
                </a:solidFill>
              </a:rPr>
              <a:t>догазификации</a:t>
            </a:r>
            <a:r>
              <a:rPr lang="ru-RU" b="1" dirty="0" smtClean="0">
                <a:solidFill>
                  <a:schemeClr val="accent2"/>
                </a:solidFill>
              </a:rPr>
              <a:t> будут определены Постановлением Правительства РФ, а также графиками </a:t>
            </a:r>
            <a:r>
              <a:rPr lang="ru-RU" b="1" dirty="0" err="1" smtClean="0">
                <a:solidFill>
                  <a:schemeClr val="accent2"/>
                </a:solidFill>
              </a:rPr>
              <a:t>догазификации</a:t>
            </a:r>
            <a:r>
              <a:rPr lang="ru-RU" b="1" dirty="0" smtClean="0">
                <a:solidFill>
                  <a:schemeClr val="accent2"/>
                </a:solidFill>
              </a:rPr>
              <a:t>, составленными по каждому населенному пункту. </a:t>
            </a:r>
            <a:r>
              <a:rPr lang="ru-RU" b="1" dirty="0" err="1" smtClean="0">
                <a:solidFill>
                  <a:schemeClr val="accent2"/>
                </a:solidFill>
              </a:rPr>
              <a:t>Догазификация</a:t>
            </a:r>
            <a:r>
              <a:rPr lang="ru-RU" b="1" dirty="0" smtClean="0">
                <a:solidFill>
                  <a:schemeClr val="accent2"/>
                </a:solidFill>
              </a:rPr>
              <a:t> должна быть закончена к 2023 году.</a:t>
            </a:r>
          </a:p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            Предельные сроки подключения в зависимости от протяженности газопровода, который требуется построить до границы земельного участка будут указаны в договоре.</a:t>
            </a:r>
          </a:p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           Срок подключения также учитывает время, требующееся для выполнения заявителем мероприятий в границах участка – прокладку сетей внутреннего газопровода по участку и дому, монтаж газоиспользующего оборудования.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7143"/>
            <a:ext cx="3448272" cy="200981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581401" y="1183951"/>
            <a:ext cx="5301342" cy="5105400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8" y="4668616"/>
            <a:ext cx="2916009" cy="6223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1774575"/>
            <a:ext cx="34482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Начало подачи предварительных заявок о подключении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2459" y="1335994"/>
            <a:ext cx="452574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      Подача предварительных заявок о заключении договора о технологическом присоединении возможна с 26.07.2021г.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7143"/>
            <a:ext cx="3448272" cy="200981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581401" y="1183951"/>
            <a:ext cx="5301342" cy="5105400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8" y="4668616"/>
            <a:ext cx="2916009" cy="6223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81401" y="2390128"/>
            <a:ext cx="364399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      Порядок подачи заявки: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3330" y="2885110"/>
            <a:ext cx="364399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      1. Заполнить заявление по утвержденному бланку</a:t>
            </a:r>
          </a:p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     2. Приложить к заявлению необходимые документы</a:t>
            </a:r>
          </a:p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     3. Подать заявление одним из удобных способов.</a:t>
            </a:r>
          </a:p>
          <a:p>
            <a:pPr algn="just"/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9329" y="48361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33CC"/>
                </a:solidFill>
              </a:rPr>
              <a:t>Поданная </a:t>
            </a:r>
            <a:r>
              <a:rPr lang="ru-RU" sz="1400" b="1" i="1" dirty="0">
                <a:solidFill>
                  <a:srgbClr val="0033CC"/>
                </a:solidFill>
              </a:rPr>
              <a:t>заявка в рамках </a:t>
            </a:r>
            <a:r>
              <a:rPr lang="ru-RU" sz="1400" b="1" i="1" dirty="0" err="1">
                <a:solidFill>
                  <a:srgbClr val="0033CC"/>
                </a:solidFill>
              </a:rPr>
              <a:t>догазификации</a:t>
            </a:r>
            <a:r>
              <a:rPr lang="ru-RU" sz="1400" b="1" i="1" dirty="0">
                <a:solidFill>
                  <a:srgbClr val="0033CC"/>
                </a:solidFill>
              </a:rPr>
              <a:t> будет рассмотрена с момента вступления в силу нормативно-правовых актов Правительства Российской Федерации, регламентирующих порядок и условия </a:t>
            </a:r>
            <a:r>
              <a:rPr lang="ru-RU" sz="1400" b="1" i="1" dirty="0" err="1">
                <a:solidFill>
                  <a:srgbClr val="0033CC"/>
                </a:solidFill>
              </a:rPr>
              <a:t>догазификации</a:t>
            </a:r>
            <a:r>
              <a:rPr lang="ru-RU" sz="1400" b="1" i="1" dirty="0">
                <a:solidFill>
                  <a:srgbClr val="0033CC"/>
                </a:solidFill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2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1355185"/>
            <a:ext cx="756557" cy="44095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119743" y="1796143"/>
            <a:ext cx="8926286" cy="4493208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5057" y="1079477"/>
            <a:ext cx="28495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Способы подачи заявок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39" y="1433420"/>
            <a:ext cx="1223520" cy="261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7" y="1917924"/>
            <a:ext cx="1129236" cy="4451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312963" y="3363649"/>
            <a:ext cx="1485964" cy="585753"/>
          </a:xfrm>
          <a:prstGeom prst="rect">
            <a:avLst/>
          </a:prstGeom>
          <a:solidFill>
            <a:srgbClr val="007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951327" y="3363648"/>
            <a:ext cx="1485964" cy="585753"/>
          </a:xfrm>
          <a:prstGeom prst="rect">
            <a:avLst/>
          </a:prstGeom>
          <a:solidFill>
            <a:srgbClr val="007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722915" y="3949402"/>
            <a:ext cx="1485964" cy="585753"/>
          </a:xfrm>
          <a:prstGeom prst="rect">
            <a:avLst/>
          </a:prstGeom>
          <a:solidFill>
            <a:srgbClr val="007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557221" y="4535155"/>
            <a:ext cx="1485964" cy="585753"/>
          </a:xfrm>
          <a:prstGeom prst="rect">
            <a:avLst/>
          </a:prstGeom>
          <a:solidFill>
            <a:srgbClr val="007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290705" y="4535155"/>
            <a:ext cx="1485964" cy="585753"/>
          </a:xfrm>
          <a:prstGeom prst="rect">
            <a:avLst/>
          </a:prstGeom>
          <a:solidFill>
            <a:srgbClr val="007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404480" y="2503677"/>
            <a:ext cx="8264980" cy="0"/>
          </a:xfrm>
          <a:prstGeom prst="line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90" y="1917924"/>
            <a:ext cx="1129236" cy="4451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30" y="1917924"/>
            <a:ext cx="1129236" cy="4451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70" y="1917924"/>
            <a:ext cx="1129236" cy="4451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98" y="1917924"/>
            <a:ext cx="1129236" cy="4451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5" y="1917924"/>
            <a:ext cx="1129236" cy="445134"/>
          </a:xfrm>
          <a:prstGeom prst="rect">
            <a:avLst/>
          </a:prstGeom>
        </p:spPr>
      </p:pic>
      <p:sp>
        <p:nvSpPr>
          <p:cNvPr id="25" name="Стрелка вправо 24"/>
          <p:cNvSpPr/>
          <p:nvPr/>
        </p:nvSpPr>
        <p:spPr bwMode="auto">
          <a:xfrm rot="5400000">
            <a:off x="789947" y="2619369"/>
            <a:ext cx="531996" cy="4367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 rot="5400000">
            <a:off x="2328518" y="2686981"/>
            <a:ext cx="531996" cy="4367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 rot="5400000">
            <a:off x="3949031" y="2921260"/>
            <a:ext cx="1033731" cy="4367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 rot="5400000">
            <a:off x="5590225" y="3114371"/>
            <a:ext cx="1419955" cy="4367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 rot="5400000">
            <a:off x="6952125" y="3145251"/>
            <a:ext cx="1419955" cy="4367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9627" y="3479553"/>
            <a:ext cx="62857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ГРО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380024" y="3479553"/>
            <a:ext cx="62857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МО</a:t>
            </a:r>
            <a:endParaRPr lang="ru-RU" sz="1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52039" y="3038413"/>
            <a:ext cx="2020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33CC"/>
                </a:solidFill>
              </a:rPr>
              <a:t>с</a:t>
            </a:r>
            <a:r>
              <a:rPr lang="ru-RU" sz="1400" b="1" i="1" dirty="0" smtClean="0">
                <a:solidFill>
                  <a:srgbClr val="0033CC"/>
                </a:solidFill>
              </a:rPr>
              <a:t> 26 июля 2021 г.</a:t>
            </a:r>
            <a:endParaRPr lang="ru-RU" sz="1400" b="1" i="1" dirty="0">
              <a:solidFill>
                <a:srgbClr val="0033CC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45497" y="3612493"/>
            <a:ext cx="2020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33CC"/>
                </a:solidFill>
              </a:rPr>
              <a:t>с</a:t>
            </a:r>
            <a:r>
              <a:rPr lang="ru-RU" sz="1400" b="1" i="1" dirty="0" smtClean="0">
                <a:solidFill>
                  <a:srgbClr val="0033CC"/>
                </a:solidFill>
              </a:rPr>
              <a:t> 01 августа 2021 г.</a:t>
            </a:r>
            <a:endParaRPr lang="ru-RU" sz="1400" b="1" i="1" dirty="0">
              <a:solidFill>
                <a:srgbClr val="0033CC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98077" y="4181212"/>
            <a:ext cx="2273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33CC"/>
                </a:solidFill>
              </a:rPr>
              <a:t>с</a:t>
            </a:r>
            <a:r>
              <a:rPr lang="ru-RU" sz="1400" b="1" i="1" dirty="0" smtClean="0">
                <a:solidFill>
                  <a:srgbClr val="0033CC"/>
                </a:solidFill>
              </a:rPr>
              <a:t> 01 сентября 2021 г.</a:t>
            </a:r>
            <a:endParaRPr lang="ru-RU" sz="1400" b="1" i="1" dirty="0">
              <a:solidFill>
                <a:srgbClr val="0033CC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2963" y="4822805"/>
            <a:ext cx="242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33CC"/>
                </a:solidFill>
              </a:rPr>
              <a:t>-сайт </a:t>
            </a:r>
            <a:r>
              <a:rPr lang="en-US" sz="1400" b="1" i="1" dirty="0" smtClean="0">
                <a:solidFill>
                  <a:srgbClr val="0033CC"/>
                </a:solidFill>
                <a:hlinkClick r:id="rId5"/>
              </a:rPr>
              <a:t>www.gas-smolensk.ru</a:t>
            </a:r>
            <a:endParaRPr lang="en-US" sz="1400" b="1" i="1" dirty="0" smtClean="0">
              <a:solidFill>
                <a:srgbClr val="0033CC"/>
              </a:solidFill>
            </a:endParaRPr>
          </a:p>
          <a:p>
            <a:r>
              <a:rPr lang="en-US" sz="1400" b="1" i="1" dirty="0" smtClean="0">
                <a:solidFill>
                  <a:srgbClr val="0033CC"/>
                </a:solidFill>
              </a:rPr>
              <a:t>-</a:t>
            </a:r>
            <a:r>
              <a:rPr lang="ru-RU" sz="1400" b="1" i="1" dirty="0" smtClean="0">
                <a:solidFill>
                  <a:srgbClr val="0033CC"/>
                </a:solidFill>
              </a:rPr>
              <a:t>Единые центры предоставления услуг</a:t>
            </a:r>
          </a:p>
          <a:p>
            <a:r>
              <a:rPr lang="ru-RU" sz="1400" b="1" i="1" dirty="0" smtClean="0">
                <a:solidFill>
                  <a:srgbClr val="0033CC"/>
                </a:solidFill>
              </a:rPr>
              <a:t>-Газовые службы в районах</a:t>
            </a:r>
            <a:endParaRPr lang="ru-RU" sz="1400" b="1" i="1" dirty="0">
              <a:solidFill>
                <a:srgbClr val="0033CC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 bwMode="auto">
          <a:xfrm rot="5400000">
            <a:off x="807914" y="4139785"/>
            <a:ext cx="531996" cy="4367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51611" y="4063425"/>
            <a:ext cx="62857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ЕОГ</a:t>
            </a:r>
            <a:endParaRPr lang="ru-RU" sz="1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985916" y="4651059"/>
            <a:ext cx="95391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ЕПГУ</a:t>
            </a:r>
            <a:endParaRPr lang="ru-RU" sz="1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659223" y="4659518"/>
            <a:ext cx="95391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МФЦ</a:t>
            </a:r>
            <a:endParaRPr lang="ru-RU" sz="1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091285" y="4566421"/>
            <a:ext cx="24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33CC"/>
                </a:solidFill>
              </a:rPr>
              <a:t>-Портал единого оператора газификации</a:t>
            </a:r>
            <a:endParaRPr lang="ru-RU" sz="1400" b="1" i="1" dirty="0">
              <a:solidFill>
                <a:srgbClr val="0033CC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9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1355185"/>
            <a:ext cx="756557" cy="44095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119743" y="1796143"/>
            <a:ext cx="8926286" cy="4493208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5057" y="1106107"/>
            <a:ext cx="28495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Начало подачи заявок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7" y="2352387"/>
            <a:ext cx="1517453" cy="5981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058312" y="2322845"/>
            <a:ext cx="2756146" cy="585753"/>
          </a:xfrm>
          <a:prstGeom prst="rect">
            <a:avLst/>
          </a:prstGeom>
          <a:solidFill>
            <a:srgbClr val="007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>
            <a:off x="2011558" y="2437564"/>
            <a:ext cx="1711356" cy="4367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34417" y="2618282"/>
            <a:ext cx="23982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 smtClean="0"/>
              <a:t>АО «Газпром газораспределение Смоленск»</a:t>
            </a:r>
            <a:endParaRPr lang="ru-RU" sz="9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25621" y="4950064"/>
            <a:ext cx="62857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МО</a:t>
            </a:r>
            <a:endParaRPr lang="ru-RU" sz="1400" b="1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6" y="3067037"/>
            <a:ext cx="1517453" cy="5981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5" y="3782092"/>
            <a:ext cx="1517453" cy="598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4477543"/>
            <a:ext cx="1517453" cy="59816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3" y="5209001"/>
            <a:ext cx="1517453" cy="59816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5062550" y="2352387"/>
            <a:ext cx="61516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ГРО</a:t>
            </a:r>
            <a:endParaRPr lang="ru-RU" sz="1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878021" y="5102464"/>
            <a:ext cx="62857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МО</a:t>
            </a:r>
            <a:endParaRPr lang="ru-RU" sz="1400" b="1" dirty="0"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2311604" y="2974711"/>
            <a:ext cx="5874055" cy="457573"/>
          </a:xfrm>
          <a:prstGeom prst="rect">
            <a:avLst/>
          </a:prstGeom>
          <a:solidFill>
            <a:srgbClr val="007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15758" y="3002711"/>
            <a:ext cx="62182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Дистанционно – подача заявки через сайт </a:t>
            </a:r>
            <a:r>
              <a:rPr lang="en-US" b="1" dirty="0" smtClean="0"/>
              <a:t>www.gas-smolensk.ru</a:t>
            </a:r>
            <a:endParaRPr lang="ru-RU" sz="1400" b="1" dirty="0"/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2315758" y="3528870"/>
            <a:ext cx="5874055" cy="457573"/>
          </a:xfrm>
          <a:prstGeom prst="rect">
            <a:avLst/>
          </a:prstGeom>
          <a:solidFill>
            <a:srgbClr val="007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16156" y="3568387"/>
            <a:ext cx="62182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Нарочно – подача заявки через ЕЦПУ  ГРО и газовые службы</a:t>
            </a:r>
            <a:endParaRPr lang="ru-RU" sz="1400" b="1" dirty="0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2311604" y="4949387"/>
            <a:ext cx="5874055" cy="457573"/>
          </a:xfrm>
          <a:prstGeom prst="rect">
            <a:avLst/>
          </a:prstGeom>
          <a:solidFill>
            <a:srgbClr val="007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11604" y="5001201"/>
            <a:ext cx="5874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Администрации муниципальных образований  </a:t>
            </a:r>
            <a:r>
              <a:rPr lang="ru-RU" sz="1200" b="1" dirty="0" smtClean="0"/>
              <a:t>(городские, сельские и т.д.)</a:t>
            </a:r>
            <a:endParaRPr lang="ru-RU" sz="1200" b="1" dirty="0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4155468" y="4188923"/>
            <a:ext cx="2756146" cy="585753"/>
          </a:xfrm>
          <a:prstGeom prst="rect">
            <a:avLst/>
          </a:prstGeom>
          <a:solidFill>
            <a:srgbClr val="007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51435" y="4197107"/>
            <a:ext cx="216421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МО</a:t>
            </a:r>
          </a:p>
          <a:p>
            <a:pPr algn="ctr"/>
            <a:r>
              <a:rPr lang="ru-RU" sz="1400" b="1" dirty="0" smtClean="0"/>
              <a:t>(Администрации)</a:t>
            </a:r>
            <a:endParaRPr lang="ru-RU" sz="1400" b="1" dirty="0"/>
          </a:p>
        </p:txBody>
      </p:sp>
      <p:sp>
        <p:nvSpPr>
          <p:cNvPr id="56" name="Стрелка вправо 55"/>
          <p:cNvSpPr/>
          <p:nvPr/>
        </p:nvSpPr>
        <p:spPr bwMode="auto">
          <a:xfrm>
            <a:off x="2011558" y="4259145"/>
            <a:ext cx="1711356" cy="4367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Стрелка вправо 56"/>
          <p:cNvSpPr/>
          <p:nvPr/>
        </p:nvSpPr>
        <p:spPr bwMode="auto">
          <a:xfrm rot="5400000">
            <a:off x="2506404" y="5403317"/>
            <a:ext cx="227736" cy="4367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2533186" y="5807166"/>
            <a:ext cx="174171" cy="174171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38670" y="5673560"/>
            <a:ext cx="60057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-Направление собранных заявок от граждан через сайт ГРО.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-Сбор заявок с приложениями и передача в газовые службы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8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68413" y="0"/>
            <a:ext cx="6977616" cy="9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kern="0" dirty="0" smtClean="0"/>
              <a:t> </a:t>
            </a:r>
            <a:r>
              <a:rPr lang="ru-RU" sz="1800" kern="0" dirty="0" err="1" smtClean="0"/>
              <a:t>До</a:t>
            </a:r>
            <a:r>
              <a:rPr lang="ru-RU" sz="1800" dirty="0" err="1" smtClean="0"/>
              <a:t>газификация</a:t>
            </a:r>
            <a:r>
              <a:rPr lang="ru-RU" sz="1800" dirty="0"/>
              <a:t>. </a:t>
            </a:r>
          </a:p>
          <a:p>
            <a:pPr algn="r"/>
            <a:r>
              <a:rPr lang="ru-RU" sz="1800" dirty="0" smtClean="0"/>
              <a:t>Начало </a:t>
            </a:r>
            <a:r>
              <a:rPr lang="ru-RU" sz="1800" dirty="0"/>
              <a:t>приема предварительных заявок о подключении домовладений, находящихся на территории газифицированных населенных </a:t>
            </a:r>
            <a:r>
              <a:rPr lang="ru-RU" sz="1800" dirty="0" smtClean="0"/>
              <a:t>пунктов</a:t>
            </a:r>
            <a:endParaRPr lang="ru-RU" sz="1800" kern="0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9743" y="1796143"/>
            <a:ext cx="8926286" cy="4582886"/>
          </a:xfrm>
          <a:prstGeom prst="round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1355185"/>
            <a:ext cx="756557" cy="44095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-185057" y="1079477"/>
            <a:ext cx="28495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Предварительная заявка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39" y="1433420"/>
            <a:ext cx="1223520" cy="261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0" y="1982494"/>
            <a:ext cx="1557102" cy="2202546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8" name="Штриховая стрелка вправо 7"/>
          <p:cNvSpPr/>
          <p:nvPr/>
        </p:nvSpPr>
        <p:spPr bwMode="auto">
          <a:xfrm>
            <a:off x="2664499" y="2495517"/>
            <a:ext cx="642257" cy="681529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1" name="Штриховая стрелка вправо 40"/>
          <p:cNvSpPr/>
          <p:nvPr/>
        </p:nvSpPr>
        <p:spPr bwMode="auto">
          <a:xfrm rot="5400000">
            <a:off x="1402888" y="3996533"/>
            <a:ext cx="192269" cy="1091805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5519" y="4138524"/>
            <a:ext cx="310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</a:rPr>
              <a:t>Обязательные для заполнения данные</a:t>
            </a:r>
            <a:endParaRPr lang="ru-RU" sz="1400" b="1" dirty="0" smtClean="0">
              <a:solidFill>
                <a:srgbClr val="0033CC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78399" y="1972297"/>
            <a:ext cx="1278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Обязательные 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приложения</a:t>
            </a:r>
            <a:endParaRPr lang="ru-RU" sz="1400" b="1" dirty="0" smtClean="0">
              <a:solidFill>
                <a:srgbClr val="0033CC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5519" y="4638570"/>
            <a:ext cx="44671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accent2"/>
                </a:solidFill>
              </a:rPr>
              <a:t>ФИО заявителя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accent2"/>
                </a:solidFill>
              </a:rPr>
              <a:t>Паспортные данные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accent2"/>
                </a:solidFill>
              </a:rPr>
              <a:t>Номер СНИЛС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accent2"/>
                </a:solidFill>
              </a:rPr>
              <a:t>Адрес объекта, планируемого к газификации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accent2"/>
                </a:solidFill>
              </a:rPr>
              <a:t>Кадастровый номер земельного участка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accent2"/>
                </a:solidFill>
              </a:rPr>
              <a:t>Кадастровый номер домовладения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accent2"/>
                </a:solidFill>
              </a:rPr>
              <a:t>Адрес для корреспонденции, контактный телефон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accent2"/>
                </a:solidFill>
              </a:rPr>
              <a:t>Планируемая величина расхода газа </a:t>
            </a:r>
          </a:p>
          <a:p>
            <a:pPr marL="285750" indent="-285750">
              <a:buFontTx/>
              <a:buChar char="-"/>
            </a:pPr>
            <a:r>
              <a:rPr lang="ru-RU" sz="1100" b="1" dirty="0">
                <a:solidFill>
                  <a:schemeClr val="accent2"/>
                </a:solidFill>
              </a:rPr>
              <a:t>(</a:t>
            </a:r>
            <a:r>
              <a:rPr lang="ru-RU" sz="1100" b="1" dirty="0" smtClean="0">
                <a:solidFill>
                  <a:schemeClr val="accent2"/>
                </a:solidFill>
              </a:rPr>
              <a:t>в большинстве случаев 5м3/ч</a:t>
            </a:r>
            <a:r>
              <a:rPr lang="ru-RU" sz="1200" b="1" dirty="0" smtClean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974698" y="1809011"/>
            <a:ext cx="516930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accent2"/>
                </a:solidFill>
              </a:rPr>
              <a:t>Ситуационный план </a:t>
            </a:r>
          </a:p>
          <a:p>
            <a:r>
              <a:rPr lang="ru-RU" sz="1400" dirty="0" smtClean="0">
                <a:solidFill>
                  <a:srgbClr val="0033CC"/>
                </a:solidFill>
              </a:rPr>
              <a:t>Ситуационный </a:t>
            </a:r>
            <a:r>
              <a:rPr lang="ru-RU" sz="1400" dirty="0">
                <a:solidFill>
                  <a:srgbClr val="0033CC"/>
                </a:solidFill>
              </a:rPr>
              <a:t>план предоставляется в формате А4 и отражает схематическое расположение земельного участка по отношению к местности (населенному пункту/ улице). Ситуационные планы выдают органы местного самоуправления (местные Администрации), земельный комитет. Ситуационным планом также может служить эскиз, распечатанный из интерактивных карт, размещенных на бесплатных </a:t>
            </a:r>
            <a:r>
              <a:rPr lang="ru-RU" sz="1400" dirty="0" err="1" smtClean="0">
                <a:solidFill>
                  <a:srgbClr val="0033CC"/>
                </a:solidFill>
              </a:rPr>
              <a:t>интернет-ресурсах</a:t>
            </a:r>
            <a:r>
              <a:rPr lang="ru-RU" sz="1400" dirty="0" smtClean="0">
                <a:solidFill>
                  <a:srgbClr val="0033CC"/>
                </a:solidFill>
              </a:rPr>
              <a:t>, с указанием границ участка и объекта строительства.</a:t>
            </a:r>
          </a:p>
          <a:p>
            <a:endParaRPr lang="ru-RU" sz="1400" b="1" dirty="0" smtClean="0">
              <a:solidFill>
                <a:srgbClr val="0033CC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accent2"/>
                </a:solidFill>
              </a:rPr>
              <a:t>Свидетельство о праве собственности на земельный участок</a:t>
            </a:r>
          </a:p>
          <a:p>
            <a:endParaRPr lang="ru-RU" sz="1400" b="1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accent2"/>
                </a:solidFill>
              </a:rPr>
              <a:t>Свидетельство о праве собственности на объект недвижимости</a:t>
            </a:r>
            <a:endParaRPr lang="ru-RU" sz="1400" b="1" dirty="0">
              <a:solidFill>
                <a:srgbClr val="0033CC"/>
              </a:solidFill>
            </a:endParaRPr>
          </a:p>
          <a:p>
            <a:r>
              <a:rPr lang="ru-RU" sz="1400" dirty="0" smtClean="0">
                <a:solidFill>
                  <a:srgbClr val="0033CC"/>
                </a:solidFill>
              </a:rPr>
              <a:t>Также при необходимости :</a:t>
            </a:r>
          </a:p>
          <a:p>
            <a:r>
              <a:rPr lang="ru-RU" sz="1200" dirty="0">
                <a:solidFill>
                  <a:srgbClr val="0033CC"/>
                </a:solidFill>
              </a:rPr>
              <a:t> </a:t>
            </a:r>
            <a:r>
              <a:rPr lang="ru-RU" sz="1200" dirty="0" smtClean="0">
                <a:solidFill>
                  <a:srgbClr val="0033CC"/>
                </a:solidFill>
              </a:rPr>
              <a:t>          - Доверенность </a:t>
            </a:r>
            <a:r>
              <a:rPr lang="ru-RU" sz="1200" dirty="0">
                <a:solidFill>
                  <a:srgbClr val="0033CC"/>
                </a:solidFill>
              </a:rPr>
              <a:t>или иные документы, подтверждающие полномочия представителя заявителя (в случае если заявка о подключении (технологическом присоединении) подается представителем заявителя);</a:t>
            </a:r>
          </a:p>
          <a:p>
            <a:r>
              <a:rPr lang="ru-RU" sz="1200" dirty="0">
                <a:solidFill>
                  <a:srgbClr val="0033CC"/>
                </a:solidFill>
              </a:rPr>
              <a:t> </a:t>
            </a:r>
            <a:r>
              <a:rPr lang="ru-RU" sz="1200" dirty="0" smtClean="0">
                <a:solidFill>
                  <a:srgbClr val="0033CC"/>
                </a:solidFill>
              </a:rPr>
              <a:t>            Расчет </a:t>
            </a:r>
            <a:r>
              <a:rPr lang="ru-RU" sz="1200" dirty="0">
                <a:solidFill>
                  <a:srgbClr val="0033CC"/>
                </a:solidFill>
              </a:rPr>
              <a:t>максимального часового расхода газа (не прилагается, если </a:t>
            </a:r>
            <a:r>
              <a:rPr lang="ru-RU" sz="1200" dirty="0" smtClean="0">
                <a:solidFill>
                  <a:srgbClr val="0033CC"/>
                </a:solidFill>
              </a:rPr>
              <a:t> планируемый </a:t>
            </a:r>
            <a:r>
              <a:rPr lang="ru-RU" sz="1200" dirty="0">
                <a:solidFill>
                  <a:srgbClr val="0033CC"/>
                </a:solidFill>
              </a:rPr>
              <a:t>максимальный часовой расход газа не более 7 куб. метров/час).</a:t>
            </a:r>
          </a:p>
          <a:p>
            <a:pPr marL="285750" indent="-285750">
              <a:buFontTx/>
              <a:buChar char="-"/>
            </a:pPr>
            <a:endParaRPr lang="ru-RU" sz="1400" b="1" dirty="0" smtClean="0">
              <a:solidFill>
                <a:schemeClr val="accent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2617" y="6414105"/>
            <a:ext cx="9336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5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14131</TotalTime>
  <Words>1419</Words>
  <Application>Microsoft Office PowerPoint</Application>
  <PresentationFormat>Экран (4:3)</PresentationFormat>
  <Paragraphs>164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3_Специальное оформление</vt:lpstr>
      <vt:lpstr>6_Специальное оформление</vt:lpstr>
      <vt:lpstr>4_Специальное оформление</vt:lpstr>
      <vt:lpstr>5_Специальное оформление</vt:lpstr>
      <vt:lpstr>11_Специальное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Typo Graphic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nachstroi</cp:lastModifiedBy>
  <cp:revision>360</cp:revision>
  <cp:lastPrinted>2021-07-26T06:57:19Z</cp:lastPrinted>
  <dcterms:created xsi:type="dcterms:W3CDTF">2009-07-15T11:37:47Z</dcterms:created>
  <dcterms:modified xsi:type="dcterms:W3CDTF">2021-08-20T07:59:13Z</dcterms:modified>
</cp:coreProperties>
</file>